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71" r:id="rId7"/>
    <p:sldId id="272" r:id="rId8"/>
    <p:sldId id="273" r:id="rId9"/>
    <p:sldId id="263" r:id="rId10"/>
    <p:sldId id="274" r:id="rId11"/>
    <p:sldId id="261" r:id="rId12"/>
    <p:sldId id="264" r:id="rId13"/>
    <p:sldId id="265" r:id="rId14"/>
    <p:sldId id="266" r:id="rId15"/>
    <p:sldId id="260" r:id="rId16"/>
    <p:sldId id="267" r:id="rId17"/>
    <p:sldId id="268" r:id="rId18"/>
    <p:sldId id="269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73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11FB4-D70F-47DE-8A5D-355AAE40575E}" type="datetimeFigureOut">
              <a:rPr lang="en-GB" smtClean="0"/>
              <a:t>05/12/2024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D6F15-1EA4-4CF2-BD9D-1ADC696611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22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5DC7-DA03-DA19-013D-26F244C83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1FC85-00D1-814C-176D-756EA49DA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A387C-CC89-82C9-E2AD-BA148F22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797AA-1F4B-FACD-8FE4-E9C19352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C79F1-329C-B9BE-661E-A8D7D0B8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09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82157-F5CB-BDA8-CF29-AB1C9BBE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2C847-BF11-7C20-A3A3-62B789F0C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4E6F9-8870-C0DA-A213-D9891144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69A96-81D3-EBF2-E7E2-744D7F80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6F50-7EBC-109F-EE03-67A805C4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2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2A894-3049-83DF-6729-F70C50B8F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D46C7-C53B-834C-5821-F553D82E0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55C19-51DB-A52E-CDFE-24B03737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8679-6E51-A39D-73B7-B9D688511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1020B-5646-7163-96BD-981274ED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42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1" y="688288"/>
            <a:ext cx="3325091" cy="3966824"/>
          </a:xfrm>
        </p:spPr>
        <p:txBody>
          <a:bodyPr anchor="t">
            <a:noAutofit/>
          </a:bodyPr>
          <a:lstStyle>
            <a:lvl1pPr>
              <a:defRPr sz="54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83728" y="5936852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54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5801"/>
            <a:ext cx="5745956" cy="2057400"/>
          </a:xfrm>
        </p:spPr>
        <p:txBody>
          <a:bodyPr wrap="square"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212" y="3429001"/>
            <a:ext cx="2462645" cy="238024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212" y="2826328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0678" y="2819906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7144" y="2826328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0678" y="3429001"/>
            <a:ext cx="2462645" cy="238023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7144" y="3429002"/>
            <a:ext cx="2462645" cy="238023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5804"/>
            <a:ext cx="5745956" cy="2069086"/>
          </a:xfrm>
        </p:spPr>
        <p:txBody>
          <a:bodyPr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212" y="3429001"/>
            <a:ext cx="2462645" cy="238024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212" y="2826328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0678" y="2826328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0678" y="3429001"/>
            <a:ext cx="2462645" cy="238023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40115" y="1153398"/>
            <a:ext cx="2153841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8289"/>
            <a:ext cx="4221956" cy="2689838"/>
          </a:xfrm>
        </p:spPr>
        <p:txBody>
          <a:bodyPr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21432" y="1030326"/>
            <a:ext cx="35725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1432" y="1632997"/>
            <a:ext cx="3572525" cy="119333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1432" y="2836717"/>
            <a:ext cx="35725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1432" y="3439389"/>
            <a:ext cx="3572525" cy="141153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8290"/>
            <a:ext cx="4221956" cy="2138039"/>
          </a:xfrm>
        </p:spPr>
        <p:txBody>
          <a:bodyPr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211" y="3429001"/>
            <a:ext cx="3857626" cy="238024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212" y="2826328"/>
            <a:ext cx="38576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2001" y="1153398"/>
            <a:ext cx="4221956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688289"/>
            <a:ext cx="4221956" cy="2689838"/>
          </a:xfrm>
        </p:spPr>
        <p:txBody>
          <a:bodyPr anchor="t">
            <a:noAutofit/>
          </a:bodyPr>
          <a:lstStyle>
            <a:lvl1pPr>
              <a:defRPr sz="4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21432" y="1030326"/>
            <a:ext cx="35725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1432" y="1632997"/>
            <a:ext cx="3572525" cy="119333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300532" y="5885948"/>
            <a:ext cx="8496344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25717" rIns="25717"/>
          <a:lstStyle/>
          <a:p>
            <a:endParaRPr sz="1013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1432" y="2836717"/>
            <a:ext cx="357252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1432" y="3439389"/>
            <a:ext cx="3572525" cy="141153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4211" y="3616038"/>
            <a:ext cx="4127789" cy="2071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049-71FF-411B-BCE5-A051E8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7692D-ABCF-997B-650B-266DF91A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749"/>
            <a:ext cx="20574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E306B-148D-CE50-D43B-2DEE1378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749"/>
            <a:ext cx="30861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411AD-3E1B-501F-B9F8-D0AAF3F5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72686-CE9D-3B74-9DE2-86FB708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749"/>
            <a:ext cx="20574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822D6-F437-1E07-DBC9-57FD7321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749"/>
            <a:ext cx="30861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305-6821-F7EE-9D30-6FE81EC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9D17-3C6C-52AA-A27D-8FE21E51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7CB2-3CDB-2DA0-91A1-0AFF7D5D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55AD9-735F-FAAB-B8DF-86010686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7197E-5D95-0357-7D88-868C0A21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D53F-0E53-BDAC-B696-574148E5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4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1" y="688288"/>
            <a:ext cx="3325091" cy="3966824"/>
          </a:xfrm>
        </p:spPr>
        <p:txBody>
          <a:bodyPr anchor="t">
            <a:noAutofit/>
          </a:bodyPr>
          <a:lstStyle>
            <a:lvl1pPr>
              <a:defRPr sz="5625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572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83728" y="5936852"/>
            <a:ext cx="2462645" cy="602673"/>
          </a:xfrm>
        </p:spPr>
        <p:txBody>
          <a:bodyPr anchor="b">
            <a:normAutofit/>
          </a:bodyPr>
          <a:lstStyle>
            <a:lvl1pPr marL="0" indent="0">
              <a:buNone/>
              <a:defRPr sz="123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6" userDrawn="1">
          <p15:clr>
            <a:srgbClr val="FBAE40"/>
          </p15:clr>
        </p15:guide>
        <p15:guide id="2" pos="7386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542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40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9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2989-DE3C-D928-DF06-26A67DE8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C5C7B-A5DA-4EF9-55A1-8C740CD67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59C4E-F24C-5244-CC7A-59171314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4F913-98D5-5F33-F1C1-ABEC80CD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B7BA-AD4C-F1D9-1607-998ADB8C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76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AF54-2A5A-5F5B-FCFB-D8065815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2A649-DC09-72A8-C0AD-8C35BE367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0CA0F-C47D-F8E2-FA3D-B376B0D4E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8C70F-322E-F666-F365-C01707C1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FE096-EEAF-8B04-C06C-6F12866C0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62B94-2E7A-671A-44FD-E947411C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9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405E-F04D-3A42-F15E-03D69676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3F9F4-51BE-E068-00F0-50C7C5532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EE55A-68EB-3A76-3386-C2365A376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9552B-8FCA-5336-480F-363CB508B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70E99-F508-6D91-8BE0-0D640582C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D122F-ECE8-6824-F6FC-918B1BB4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0C2BE1-D562-AB9A-B786-00CBA2AD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F2A433-3910-22FC-74DE-C25B9A90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5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C42A9-6EF2-0F57-346A-4E5E4FF5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5360E-A7AF-D0E8-0890-F04B4D02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77FFE-63BA-118A-1AF5-627A631C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6BD2-FF5F-54B2-69F1-4A147FD6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5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C031C-EE1B-00CC-4EB9-54124B24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39991-2E62-48F3-386C-45F96910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0F424-70AD-B674-3F93-4FDE7FCA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FF3B-6FCD-2EA2-7341-7D6ABC35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3AFC-F6A1-C42C-88D9-094CA567D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AA46E-BEE2-1972-A451-AEE52F00C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4A253-78F2-CF36-14BD-A023C07F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6BF72-22A5-4E0E-8CF0-34826B17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D9D2F-DD61-2FEE-AC73-CF08DB78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9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2AF0-B849-9FC4-4361-72EEEEF2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1D1C4-406E-582F-9A27-5D06DFB96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11361-1658-809B-6280-F7998A7BE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77EAC-6FD3-FB83-C40B-7E0CF3A7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37D3F-DCFA-07DD-8554-33065D00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54EC9-A4B6-814D-9AB0-5C18F8DE7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A7051-54AF-6E49-9345-E08BB3E9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18D6E-3894-11C3-ACFB-6EFF6F24A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CBBDF-FFB7-20D2-F6A7-948C73FCD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645DF-D0C0-6723-76F8-79A8DFA12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0F04B-C6D2-C245-B492-15E93BE8F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6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524"/>
            <a:ext cx="78867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229"/>
            <a:ext cx="78867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5351" y="323959"/>
            <a:ext cx="279866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8512912" y="6275882"/>
            <a:ext cx="283964" cy="267073"/>
            <a:chOff x="0" y="0"/>
            <a:chExt cx="504824" cy="356095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13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13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013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8030607" y="6260827"/>
            <a:ext cx="569835" cy="24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717" rIns="25717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125" dirty="0"/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1BC50-F5C7-B39F-F295-96C0BF7EA5D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10" y="6418052"/>
            <a:ext cx="1907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3" r:id="rId1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4" userDrawn="1">
          <p15:clr>
            <a:srgbClr val="F26B43"/>
          </p15:clr>
        </p15:guide>
        <p15:guide id="3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emojipedia.org/birthday-cak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433" y="4907217"/>
            <a:ext cx="7772400" cy="1470025"/>
          </a:xfrm>
        </p:spPr>
        <p:txBody>
          <a:bodyPr/>
          <a:lstStyle/>
          <a:p>
            <a:pPr algn="l"/>
            <a:r>
              <a:rPr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The History of</a:t>
            </a:r>
            <a:r>
              <a:rPr lang="tr-T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  <a:br>
              <a:rPr lang="tr-TR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UEFA Champions League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697" y="5874774"/>
            <a:ext cx="6400800" cy="358877"/>
          </a:xfrm>
        </p:spPr>
        <p:txBody>
          <a:bodyPr>
            <a:normAutofit/>
          </a:bodyPr>
          <a:lstStyle/>
          <a:p>
            <a:pPr algn="l"/>
            <a:r>
              <a:rPr lang="tr-TR" sz="1800" dirty="0">
                <a:solidFill>
                  <a:schemeClr val="bg2"/>
                </a:solidFill>
                <a:latin typeface="Impact" panose="020B0806030902050204" pitchFamily="34" charset="0"/>
              </a:rPr>
              <a:t>Ali Cagan Sanli – s26942</a:t>
            </a:r>
            <a:endParaRPr sz="1800" dirty="0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pic>
        <p:nvPicPr>
          <p:cNvPr id="4" name="UEFA Champions League - Full Version">
            <a:hlinkClick r:id="" action="ppaction://media"/>
            <a:extLst>
              <a:ext uri="{FF2B5EF4-FFF2-40B4-BE49-F238E27FC236}">
                <a16:creationId xmlns:a16="http://schemas.microsoft.com/office/drawing/2014/main" id="{60AAF01E-2877-8ADF-976C-EB7B6052F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630918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0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Memorable Finals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Iconic matches include Manchester United vs. Bayern Munich (1999), Liverpool vs. AC Milan (2005), and Real Madrid's 'La Décima' win in 2014.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 on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Champions League has transformed club football, influencing economics, uniting fans globally, and driving player transfers.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Modern-Day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current format features group stages and knockout rounds, showcasing the best teams and players from Europe and beyond.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and Controversies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Financial dominance by elite clubs, the Super League proposal, and VAR controversies are some of the challenges facing the competition.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competition evolved over time, introducing group stages, changing qualification rules, and expanding to include more teams from various leagues.</a:t>
            </a: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of the Champions League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Planned format changes, including the Swiss model, aim to enhance competition. UEFA envisions continued global growth and appeal.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 Facts and Trivia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First goal scorer: João Baptista Martins.</a:t>
            </a:r>
          </a:p>
          <a:p>
            <a:r>
              <a:t>Most hat-tricks: Messi and Ronaldo.</a:t>
            </a:r>
          </a:p>
          <a:p>
            <a:r>
              <a:t>Countries with the most winners: Spain, England, and Italy.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UEFA Champions League has evolved into a global spectacle, capturing the hearts of football fans and shaping the sport's future.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Thank you! 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587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en-GB" sz="4200" dirty="0">
                <a:latin typeface="Impact" panose="020B0806030902050204" pitchFamily="34" charset="0"/>
              </a:rPr>
              <a:t>Introduction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45363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433100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6888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ampions League Wallpaper">
            <a:extLst>
              <a:ext uri="{FF2B5EF4-FFF2-40B4-BE49-F238E27FC236}">
                <a16:creationId xmlns:a16="http://schemas.microsoft.com/office/drawing/2014/main" id="{A36037E9-FB28-000E-E009-2637624F1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6" r="-3" b="-3"/>
          <a:stretch/>
        </p:blipFill>
        <p:spPr bwMode="auto">
          <a:xfrm>
            <a:off x="401332" y="627954"/>
            <a:ext cx="3176637" cy="53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4696" y="2337704"/>
            <a:ext cx="4378313" cy="3450999"/>
          </a:xfrm>
        </p:spPr>
        <p:txBody>
          <a:bodyPr anchor="ctr">
            <a:normAutofit/>
          </a:bodyPr>
          <a:lstStyle/>
          <a:p>
            <a:r>
              <a:rPr lang="en-GB" sz="1500" dirty="0"/>
              <a:t>The UEFA Champions League is the most prestigious club football competition in Europe, captivating fans worldwide. It has a rich history, evolving from the European Cup to the global spectacle it is today.</a:t>
            </a:r>
            <a:endParaRPr lang="tr-TR" sz="1500" dirty="0"/>
          </a:p>
          <a:p>
            <a:r>
              <a:rPr lang="en-GB" sz="1500" dirty="0"/>
              <a:t> Known for its electrifying atmosphere and showcasing the world's best talent, the tournament is a stage where legends are born and unforgettable moments are created.</a:t>
            </a:r>
            <a:endParaRPr lang="tr-TR" sz="1500" dirty="0"/>
          </a:p>
          <a:p>
            <a:r>
              <a:rPr lang="en-GB" sz="1500" dirty="0"/>
              <a:t> From dramatic comebacks to iconic goals, the Champions League epitomizes the spirit of football. Its anthem alone has become synonymous with greatness, stirring excitement in fans and players alike</a:t>
            </a:r>
            <a:r>
              <a:rPr lang="tr-TR" sz="1500" dirty="0"/>
              <a:t>.</a:t>
            </a:r>
            <a:endParaRPr lang="en-GB" sz="1500" dirty="0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Rectangle 2089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587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en-GB" sz="4000" dirty="0">
                <a:latin typeface="Impact" panose="020B0806030902050204" pitchFamily="34" charset="0"/>
              </a:rPr>
              <a:t>Origins (1955-1992)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45363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433100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6888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elusive dream: Chelsea and the European Cup | News | Official Site |  Chelsea Football Club">
            <a:extLst>
              <a:ext uri="{FF2B5EF4-FFF2-40B4-BE49-F238E27FC236}">
                <a16:creationId xmlns:a16="http://schemas.microsoft.com/office/drawing/2014/main" id="{CF8E158A-9418-5979-26A7-9EDEB998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" r="19685" b="-3"/>
          <a:stretch/>
        </p:blipFill>
        <p:spPr bwMode="auto">
          <a:xfrm>
            <a:off x="401332" y="627954"/>
            <a:ext cx="3176637" cy="53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AF3F9A-0425-C980-8622-58D603CA04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4696" y="1988041"/>
            <a:ext cx="4378313" cy="39932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competition began in 1955 as the European Cup, founded by UEFA and Gabriel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Hanot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inspired by the need to crown the best club team in Europe.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Early years saw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Real Madrid dominate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with 5 consecutive titles from 1956 to 1960, solidifying their status as one of the greatest teams in football history.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tournament initially featured only league champions, creating an elite competitive atmosphere.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European Cup became renowned for iconic matches and historic rivalries, laying the foundation for the global appeal of the modern Champions League. </a:t>
            </a: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13" name="Rectangle 3212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368" y="980032"/>
            <a:ext cx="3293268" cy="1323439"/>
          </a:xfrm>
        </p:spPr>
        <p:txBody>
          <a:bodyPr anchor="t">
            <a:normAutofit/>
          </a:bodyPr>
          <a:lstStyle/>
          <a:p>
            <a:r>
              <a:rPr lang="en-GB" sz="2700" dirty="0">
                <a:solidFill>
                  <a:schemeClr val="bg1"/>
                </a:solidFill>
                <a:latin typeface="Impact" panose="020B0806030902050204" pitchFamily="34" charset="0"/>
              </a:rPr>
              <a:t>Transition to Champions League (1992)</a:t>
            </a:r>
          </a:p>
        </p:txBody>
      </p:sp>
      <p:pic>
        <p:nvPicPr>
          <p:cNvPr id="3074" name="Picture 2" descr="A group of people in sports uniforms&#10;&#10;Description automatically generated">
            <a:extLst>
              <a:ext uri="{FF2B5EF4-FFF2-40B4-BE49-F238E27FC236}">
                <a16:creationId xmlns:a16="http://schemas.microsoft.com/office/drawing/2014/main" id="{55995864-41CE-403A-F62F-6484564E0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" r="-1" b="8433"/>
          <a:stretch/>
        </p:blipFill>
        <p:spPr bwMode="auto">
          <a:xfrm>
            <a:off x="20" y="2"/>
            <a:ext cx="4640239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15" name="Group 3214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46533" y="0"/>
            <a:ext cx="656039" cy="6857455"/>
            <a:chOff x="5395368" y="0"/>
            <a:chExt cx="874718" cy="6857455"/>
          </a:xfrm>
        </p:grpSpPr>
        <p:sp>
          <p:nvSpPr>
            <p:cNvPr id="3216" name="Freeform: Shape 3215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22" name="Content Placeholder 4">
            <a:extLst>
              <a:ext uri="{FF2B5EF4-FFF2-40B4-BE49-F238E27FC236}">
                <a16:creationId xmlns:a16="http://schemas.microsoft.com/office/drawing/2014/main" id="{C30ABB59-7EC6-6EE0-3422-CDA4AD754C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36368" y="2536722"/>
            <a:ext cx="3592999" cy="46309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Rebranded in 1992, the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UEFA Champions League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 was introduced to expand the competition's global appeal and modernize European club football.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The new format included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group stage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, allowing teams to play multiple matches against different opponents, increasing excitement and competition.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Participation was also extended beyond just domestic league champions, enabling more clubs from top leagues to compete, reflecting the growing depth of European football. 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Rectangle 4193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6" name="Rectangle 4195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9124" y="685800"/>
            <a:ext cx="3753046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094ED-5340-FB38-19EB-2DC42FD9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835" y="1084521"/>
            <a:ext cx="3014330" cy="1361347"/>
          </a:xfrm>
        </p:spPr>
        <p:txBody>
          <a:bodyPr anchor="b">
            <a:norm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mpact" panose="020B0806030902050204" pitchFamily="34" charset="0"/>
              </a:rPr>
              <a:t>Transition to Champions League (1992)</a:t>
            </a:r>
            <a:endParaRPr lang="en-GB" sz="24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4101" name="Picture 5" descr="A silver trophy with blue and red ribbons&#10;&#10;Description automatically generated">
            <a:extLst>
              <a:ext uri="{FF2B5EF4-FFF2-40B4-BE49-F238E27FC236}">
                <a16:creationId xmlns:a16="http://schemas.microsoft.com/office/drawing/2014/main" id="{7AC620FF-8A27-D979-D3AB-14B20B028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7" r="24633"/>
          <a:stretch/>
        </p:blipFill>
        <p:spPr bwMode="auto">
          <a:xfrm>
            <a:off x="510362" y="685795"/>
            <a:ext cx="2198474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FE3AF1F2-8155-6FC1-8220-B7E6A875AC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80784" y="2732739"/>
            <a:ext cx="2982432" cy="30832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 redesigned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trophy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was unveiled, symbolizing the prestige of the updated competition.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The transition marked a turning point, boosting the tournament’s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television appeal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sponsorship opportunities, and international fanbase, transforming it into a global phenomenon.</a:t>
            </a:r>
          </a:p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Iconic moments from this era include the rise of clubs like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AC Milan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Barcelona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Manchester United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as well as unforgettable matches that captivated audiences worldwide. </a:t>
            </a:r>
          </a:p>
        </p:txBody>
      </p:sp>
      <p:pic>
        <p:nvPicPr>
          <p:cNvPr id="4099" name="Picture 3" descr="A close-up of a trophy&#10;&#10;Description automatically generated">
            <a:extLst>
              <a:ext uri="{FF2B5EF4-FFF2-40B4-BE49-F238E27FC236}">
                <a16:creationId xmlns:a16="http://schemas.microsoft.com/office/drawing/2014/main" id="{95646B01-660C-313D-29FF-4E5ED3DD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r="29491"/>
          <a:stretch/>
        </p:blipFill>
        <p:spPr bwMode="auto">
          <a:xfrm>
            <a:off x="6454587" y="685805"/>
            <a:ext cx="2179050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8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al Madrid Logo.2 wallpaper by Legi0nX - Download on ZEDGE™ | f7de">
            <a:extLst>
              <a:ext uri="{FF2B5EF4-FFF2-40B4-BE49-F238E27FC236}">
                <a16:creationId xmlns:a16="http://schemas.microsoft.com/office/drawing/2014/main" id="{0AAAE1BE-ED5A-C0A3-C635-D4592D134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5122" b="27649"/>
          <a:stretch/>
        </p:blipFill>
        <p:spPr bwMode="auto">
          <a:xfrm>
            <a:off x="20" y="10"/>
            <a:ext cx="650136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826549" y="0"/>
            <a:ext cx="731745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C8B900-044A-1250-B291-AFEABF6AC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901" y="1176782"/>
            <a:ext cx="2578608" cy="14333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800" b="0" dirty="0">
                <a:solidFill>
                  <a:schemeClr val="bg1"/>
                </a:solidFill>
                <a:latin typeface="Impact" panose="020B0806030902050204" pitchFamily="34" charset="0"/>
              </a:rPr>
              <a:t>Club Records</a:t>
            </a:r>
            <a:br>
              <a:rPr lang="en-US" sz="2800" b="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endParaRPr 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06356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63" y="2443480"/>
            <a:ext cx="2414016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F6CD58A-5269-F040-9E21-9C568C80D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901" y="2610104"/>
            <a:ext cx="2729112" cy="39297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 algn="l" defTabSz="9144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Most Titles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228600" lvl="1" algn="l" defTabSz="914400"/>
            <a:r>
              <a:rPr lang="en-US" sz="1200" b="1" dirty="0">
                <a:solidFill>
                  <a:schemeClr val="bg1"/>
                </a:solidFill>
              </a:rPr>
              <a:t>Real Madrid</a:t>
            </a:r>
            <a:r>
              <a:rPr lang="en-US" sz="1200" dirty="0">
                <a:solidFill>
                  <a:schemeClr val="bg1"/>
                </a:solidFill>
              </a:rPr>
              <a:t> – 15 Titles</a:t>
            </a:r>
            <a:endParaRPr lang="tr-TR" sz="1200" dirty="0">
              <a:solidFill>
                <a:schemeClr val="bg1"/>
              </a:solidFill>
            </a:endParaRPr>
          </a:p>
          <a:p>
            <a:pPr marL="228600" lvl="1" algn="l" defTabSz="914400"/>
            <a:endParaRPr lang="en-US" sz="1200" dirty="0">
              <a:solidFill>
                <a:schemeClr val="bg1"/>
              </a:solidFill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Most Consecutive Titles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228600" lvl="1" algn="l" defTabSz="914400"/>
            <a:r>
              <a:rPr lang="en-US" sz="1200" b="1" dirty="0">
                <a:solidFill>
                  <a:schemeClr val="bg1"/>
                </a:solidFill>
              </a:rPr>
              <a:t>Real Madrid</a:t>
            </a:r>
            <a:r>
              <a:rPr lang="en-US" sz="1200" dirty="0">
                <a:solidFill>
                  <a:schemeClr val="bg1"/>
                </a:solidFill>
              </a:rPr>
              <a:t> – 5 consecutive titles (1956–1960).</a:t>
            </a:r>
            <a:endParaRPr lang="tr-TR" sz="1200" dirty="0">
              <a:solidFill>
                <a:schemeClr val="bg1"/>
              </a:solidFill>
            </a:endParaRPr>
          </a:p>
          <a:p>
            <a:pPr marL="228600" lvl="1" algn="l" defTabSz="914400"/>
            <a:endParaRPr lang="en-US" sz="1200" dirty="0">
              <a:solidFill>
                <a:schemeClr val="bg1"/>
              </a:solidFill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Biggest Win in a Match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228600" lvl="1" algn="l" defTabSz="914400"/>
            <a:r>
              <a:rPr lang="en-US" sz="1200" b="1" dirty="0">
                <a:solidFill>
                  <a:schemeClr val="bg1"/>
                </a:solidFill>
              </a:rPr>
              <a:t>Liverpool 8–0 Beşiktaş</a:t>
            </a:r>
          </a:p>
          <a:p>
            <a:pPr marL="228600" lvl="1" algn="l" defTabSz="914400"/>
            <a:r>
              <a:rPr lang="en-US" sz="1200" dirty="0">
                <a:solidFill>
                  <a:schemeClr val="bg1"/>
                </a:solidFill>
              </a:rPr>
              <a:t> (2007–08 group stage).</a:t>
            </a:r>
            <a:endParaRPr lang="tr-TR" sz="1200" dirty="0">
              <a:solidFill>
                <a:schemeClr val="bg1"/>
              </a:solidFill>
            </a:endParaRPr>
          </a:p>
          <a:p>
            <a:pPr marL="228600" lvl="1" algn="l" defTabSz="914400"/>
            <a:endParaRPr lang="en-US" sz="1200" dirty="0">
              <a:solidFill>
                <a:schemeClr val="bg1"/>
              </a:solidFill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Most Goals in a Single Season (Team)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228600" lvl="1" algn="l" defTabSz="914400"/>
            <a:r>
              <a:rPr lang="en-US" sz="1200" b="1" dirty="0">
                <a:solidFill>
                  <a:schemeClr val="bg1"/>
                </a:solidFill>
              </a:rPr>
              <a:t>Barcelona</a:t>
            </a:r>
            <a:r>
              <a:rPr lang="en-US" sz="1200" dirty="0">
                <a:solidFill>
                  <a:schemeClr val="bg1"/>
                </a:solidFill>
              </a:rPr>
              <a:t> – 45 goals (1999–2000 season).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3551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onaldo With Champions League Trophy, ronaldo, champions league trophy,  athlete, HD phone wallpaper | Peakpx">
            <a:extLst>
              <a:ext uri="{FF2B5EF4-FFF2-40B4-BE49-F238E27FC236}">
                <a16:creationId xmlns:a16="http://schemas.microsoft.com/office/drawing/2014/main" id="{6B3CADB3-4BBB-6863-1996-BE97593E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31149" r="-1" b="14909"/>
          <a:stretch/>
        </p:blipFill>
        <p:spPr bwMode="auto">
          <a:xfrm>
            <a:off x="20" y="10"/>
            <a:ext cx="650136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826549" y="0"/>
            <a:ext cx="731745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FE806-4E85-D6F1-6999-16A67031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227" y="1600151"/>
            <a:ext cx="3165011" cy="1124712"/>
          </a:xfrm>
        </p:spPr>
        <p:txBody>
          <a:bodyPr anchor="b"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Impact" panose="020B0806030902050204" pitchFamily="34" charset="0"/>
              </a:rPr>
              <a:t>Individual Records</a:t>
            </a:r>
            <a:br>
              <a:rPr lang="en-GB" sz="2800" dirty="0">
                <a:solidFill>
                  <a:schemeClr val="bg1"/>
                </a:solidFill>
                <a:latin typeface="Impact" panose="020B0806030902050204" pitchFamily="34" charset="0"/>
              </a:rPr>
            </a:b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06356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63" y="2443480"/>
            <a:ext cx="2414016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CEE8B-F086-D112-FC52-2DB6EA815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901" y="2525971"/>
            <a:ext cx="2729112" cy="394434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GB" sz="1200" dirty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r>
              <a:rPr lang="tr-TR" sz="1400" b="1" dirty="0">
                <a:solidFill>
                  <a:schemeClr val="bg1"/>
                </a:solidFill>
              </a:rPr>
              <a:t> </a:t>
            </a:r>
            <a:r>
              <a:rPr lang="en-GB" sz="1400" b="1" dirty="0">
                <a:solidFill>
                  <a:schemeClr val="bg1"/>
                </a:solidFill>
              </a:rPr>
              <a:t>Most Goals in Champions League History</a:t>
            </a:r>
            <a:r>
              <a:rPr lang="en-GB" sz="1400" dirty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GB" sz="1200" b="1" dirty="0">
                <a:solidFill>
                  <a:schemeClr val="bg1"/>
                </a:solidFill>
              </a:rPr>
              <a:t>Cristiano Ronaldo</a:t>
            </a:r>
            <a:r>
              <a:rPr lang="en-GB" sz="1200" dirty="0">
                <a:solidFill>
                  <a:schemeClr val="bg1"/>
                </a:solidFill>
              </a:rPr>
              <a:t> – 140+ goals.</a:t>
            </a:r>
            <a:endParaRPr lang="tr-TR" sz="1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tr-TR" sz="1200" dirty="0">
                <a:solidFill>
                  <a:schemeClr val="bg1"/>
                </a:solidFill>
              </a:rPr>
              <a:t>(h.m : Lewandowski has 99)</a:t>
            </a:r>
          </a:p>
          <a:p>
            <a:pPr marL="457200" lvl="1" indent="0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r>
              <a:rPr lang="tr-TR" sz="1400" b="1" dirty="0">
                <a:solidFill>
                  <a:schemeClr val="bg1"/>
                </a:solidFill>
              </a:rPr>
              <a:t> </a:t>
            </a:r>
            <a:r>
              <a:rPr lang="en-GB" sz="1400" b="1" dirty="0">
                <a:solidFill>
                  <a:schemeClr val="bg1"/>
                </a:solidFill>
              </a:rPr>
              <a:t>Most Goals in a Single Season</a:t>
            </a:r>
            <a:r>
              <a:rPr lang="en-GB" sz="1400" dirty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GB" sz="1200" b="1" dirty="0">
                <a:solidFill>
                  <a:schemeClr val="bg1"/>
                </a:solidFill>
              </a:rPr>
              <a:t>Cristiano Ronaldo</a:t>
            </a:r>
            <a:r>
              <a:rPr lang="en-GB" sz="1200" dirty="0">
                <a:solidFill>
                  <a:schemeClr val="bg1"/>
                </a:solidFill>
              </a:rPr>
              <a:t> – 17 goals (2013–14 season).</a:t>
            </a:r>
            <a:endParaRPr lang="tr-TR" sz="1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r>
              <a:rPr lang="tr-TR" sz="1400" b="1" dirty="0">
                <a:solidFill>
                  <a:schemeClr val="bg1"/>
                </a:solidFill>
              </a:rPr>
              <a:t> </a:t>
            </a:r>
            <a:r>
              <a:rPr lang="en-GB" sz="1400" b="1" dirty="0">
                <a:solidFill>
                  <a:schemeClr val="bg1"/>
                </a:solidFill>
              </a:rPr>
              <a:t>Most Appearances</a:t>
            </a:r>
            <a:r>
              <a:rPr lang="en-GB" sz="1400" dirty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tr-TR" sz="1200" b="1" dirty="0">
                <a:solidFill>
                  <a:schemeClr val="bg1"/>
                </a:solidFill>
              </a:rPr>
              <a:t>I</a:t>
            </a:r>
            <a:r>
              <a:rPr lang="en-GB" sz="1200" b="1" dirty="0" err="1">
                <a:solidFill>
                  <a:schemeClr val="bg1"/>
                </a:solidFill>
              </a:rPr>
              <a:t>ker</a:t>
            </a:r>
            <a:r>
              <a:rPr lang="en-GB" sz="1200" b="1" dirty="0">
                <a:solidFill>
                  <a:schemeClr val="bg1"/>
                </a:solidFill>
              </a:rPr>
              <a:t> Casillas</a:t>
            </a:r>
            <a:r>
              <a:rPr lang="en-GB" sz="1200" dirty="0">
                <a:solidFill>
                  <a:schemeClr val="bg1"/>
                </a:solidFill>
              </a:rPr>
              <a:t> – 177 matches.</a:t>
            </a:r>
            <a:endParaRPr lang="tr-TR" sz="12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r>
              <a:rPr lang="tr-TR" sz="1400" b="1" dirty="0">
                <a:solidFill>
                  <a:schemeClr val="bg1"/>
                </a:solidFill>
              </a:rPr>
              <a:t> </a:t>
            </a:r>
            <a:r>
              <a:rPr lang="en-GB" sz="1400" b="1" dirty="0">
                <a:solidFill>
                  <a:schemeClr val="bg1"/>
                </a:solidFill>
              </a:rPr>
              <a:t>Fastest Hat-Trick</a:t>
            </a:r>
            <a:r>
              <a:rPr lang="en-GB" sz="1400" dirty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GB" sz="1200" b="1" dirty="0" err="1">
                <a:solidFill>
                  <a:schemeClr val="bg1"/>
                </a:solidFill>
              </a:rPr>
              <a:t>Bafétimbi</a:t>
            </a:r>
            <a:r>
              <a:rPr lang="en-GB" sz="1200" b="1" dirty="0">
                <a:solidFill>
                  <a:schemeClr val="bg1"/>
                </a:solidFill>
              </a:rPr>
              <a:t> Gomis</a:t>
            </a:r>
            <a:r>
              <a:rPr lang="en-GB" sz="1200" dirty="0">
                <a:solidFill>
                  <a:schemeClr val="bg1"/>
                </a:solidFill>
              </a:rPr>
              <a:t> – 8 minutes (Lyon vs. Dinamo Zagreb, 2011).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7643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9143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7774" y="609600"/>
            <a:ext cx="3200400" cy="1351472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cript MT Bold" panose="03040602040607080904" pitchFamily="66" charset="0"/>
              </a:rPr>
              <a:t>Iconic Players</a:t>
            </a:r>
          </a:p>
        </p:txBody>
      </p:sp>
      <p:pic>
        <p:nvPicPr>
          <p:cNvPr id="3087" name="Picture 15" descr="Zidane Maldini Wallpaper">
            <a:extLst>
              <a:ext uri="{FF2B5EF4-FFF2-40B4-BE49-F238E27FC236}">
                <a16:creationId xmlns:a16="http://schemas.microsoft.com/office/drawing/2014/main" id="{BFC78814-81E7-F23C-9DDE-5013373E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6" r="5143"/>
          <a:stretch/>
        </p:blipFill>
        <p:spPr bwMode="auto">
          <a:xfrm>
            <a:off x="2" y="1"/>
            <a:ext cx="2771774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EF409BA-0369-9C02-673D-6EA3E084FB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71777" y="1961072"/>
            <a:ext cx="3600450" cy="45478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Lionel Messi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 magician on the field, Messi has been instrumental in Barcelona's Champions League triumphs, including his standout performances in 2009 and 2015.</a:t>
            </a:r>
            <a:r>
              <a:rPr lang="tr-T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Known for his incredible dribbling, vision, and finishing, he is a four-time Champions League winner.</a:t>
            </a:r>
            <a:endParaRPr kumimoji="0" lang="tr-TR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Cristiano Ronaldo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The all-time leading scorer in the Champions League, Ronaldo has won five titles across Manchester United and Real Madrid. His unforgettable bicycle kick against Juventus in 2018 is etched in history.</a:t>
            </a:r>
            <a:endParaRPr kumimoji="0" lang="tr-TR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Zinedine Zidane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Renowned for his elegance and composure, Zidane's iconic volley in the 2002 final for Real Madrid is regarded as one of the greatest goals in Champions League history.</a:t>
            </a:r>
            <a:endParaRPr kumimoji="0" lang="tr-TR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tr-TR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Paolo Maldini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 legendary defender and a symbol of AC Milan, Maldini lifted the trophy five times and holds the record for the fastest goal scored in a Champions League final (2005</a:t>
            </a:r>
            <a:r>
              <a:rPr kumimoji="0" lang="tr-TR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, 52 </a:t>
            </a:r>
            <a:r>
              <a:rPr lang="tr-T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seconds)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Two men in sports uniforms&#10;&#10;Description automatically generated">
            <a:extLst>
              <a:ext uri="{FF2B5EF4-FFF2-40B4-BE49-F238E27FC236}">
                <a16:creationId xmlns:a16="http://schemas.microsoft.com/office/drawing/2014/main" id="{CA077F0C-C63F-6D7B-FC55-53E65B86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54" r="19730"/>
          <a:stretch/>
        </p:blipFill>
        <p:spPr>
          <a:xfrm>
            <a:off x="6435350" y="10"/>
            <a:ext cx="2708650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8" name="Rectangle 4117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4F8E0-BDB9-BC0C-F8A7-42EDA1E6E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26" y="371719"/>
            <a:ext cx="4594473" cy="1319429"/>
          </a:xfrm>
        </p:spPr>
        <p:txBody>
          <a:bodyPr anchor="b">
            <a:normAutofit/>
          </a:bodyPr>
          <a:lstStyle/>
          <a:p>
            <a:r>
              <a:rPr lang="tr-TR" sz="4800" dirty="0">
                <a:latin typeface="Script MT Bold" panose="03040602040607080904" pitchFamily="66" charset="0"/>
              </a:rPr>
              <a:t>Iconic Coaches</a:t>
            </a:r>
            <a:endParaRPr lang="en-GB" sz="4800" dirty="0">
              <a:latin typeface="Script MT Bold" panose="030406020406070809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4E8DB-FCE8-64DE-CD53-82446947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19" y="2133600"/>
            <a:ext cx="3533520" cy="43526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Sir Alex Ferguson</a:t>
            </a:r>
            <a:r>
              <a:rPr lang="en-GB" sz="1600" dirty="0"/>
              <a:t>: </a:t>
            </a:r>
            <a:r>
              <a:rPr lang="en-GB" sz="1200" dirty="0"/>
              <a:t>The architect of Manchester United’s success, Ferguson won two Champions League titles in 1999 and 2008. His tactical brilliance and longevity remain unmatched.</a:t>
            </a:r>
            <a:endParaRPr lang="tr-TR" sz="1200" dirty="0"/>
          </a:p>
          <a:p>
            <a:pPr marL="0" indent="0">
              <a:buNone/>
            </a:pPr>
            <a:endParaRPr lang="en-GB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/>
              <a:t>Carlo Ancelotti</a:t>
            </a:r>
            <a:r>
              <a:rPr lang="en-GB" sz="1600" dirty="0"/>
              <a:t>: </a:t>
            </a:r>
            <a:r>
              <a:rPr lang="en-GB" sz="1200" dirty="0"/>
              <a:t>The only manager to win the Champions League </a:t>
            </a:r>
            <a:r>
              <a:rPr lang="tr-TR" sz="1200" dirty="0"/>
              <a:t>five</a:t>
            </a:r>
            <a:r>
              <a:rPr lang="en-GB" sz="1200" dirty="0"/>
              <a:t> times (with AC Milan and Real Madrid). His calm </a:t>
            </a:r>
            <a:r>
              <a:rPr lang="en-GB" sz="1200" dirty="0" err="1"/>
              <a:t>demeanor</a:t>
            </a:r>
            <a:r>
              <a:rPr lang="en-GB" sz="1200" dirty="0"/>
              <a:t> and tactical adaptability have made him one of the greatest managers in football history.</a:t>
            </a:r>
            <a:r>
              <a:rPr lang="tr-TR" sz="1200" dirty="0"/>
              <a:t> He also has the most CL wins ever (118 and still counting)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400" b="1" dirty="0"/>
              <a:t>Pep Guardiola</a:t>
            </a:r>
            <a:r>
              <a:rPr lang="en-GB" sz="1400" dirty="0"/>
              <a:t>: </a:t>
            </a:r>
            <a:r>
              <a:rPr lang="en-GB" sz="1200" dirty="0"/>
              <a:t>Known for revolutionizing the game with his tiki-taka philosophy, Guardiola led Barcelona to two Champions League titles in 2009 and 2011. His influence extends far beyond his trophy count.</a:t>
            </a:r>
            <a:r>
              <a:rPr lang="tr-TR" sz="1200" dirty="0"/>
              <a:t> To add on, last year’s CL win with Man City was the icing on the cake. </a:t>
            </a:r>
            <a:r>
              <a:rPr lang="en-GB" sz="1200" b="0" i="0" u="sng" dirty="0">
                <a:effectLst/>
                <a:latin typeface="Google Sans"/>
                <a:hlinkClick r:id="rId2"/>
              </a:rPr>
              <a:t>🎂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200" dirty="0"/>
          </a:p>
          <a:p>
            <a:endParaRPr lang="en-GB" sz="1200" dirty="0"/>
          </a:p>
        </p:txBody>
      </p:sp>
      <p:pic>
        <p:nvPicPr>
          <p:cNvPr id="4098" name="Picture 2" descr="180 Ancelotti ideas | real madrid, carlo ancelotti, madrid">
            <a:extLst>
              <a:ext uri="{FF2B5EF4-FFF2-40B4-BE49-F238E27FC236}">
                <a16:creationId xmlns:a16="http://schemas.microsoft.com/office/drawing/2014/main" id="{4FF31413-144A-1ADA-C1A3-87213E55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8" r="-2" b="19616"/>
          <a:stretch/>
        </p:blipFill>
        <p:spPr bwMode="auto">
          <a:xfrm>
            <a:off x="6339726" y="3681465"/>
            <a:ext cx="2810949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person kissing a trophy&#10;&#10;Description automatically generated">
            <a:extLst>
              <a:ext uri="{FF2B5EF4-FFF2-40B4-BE49-F238E27FC236}">
                <a16:creationId xmlns:a16="http://schemas.microsoft.com/office/drawing/2014/main" id="{D2E860E5-72C1-19B4-CCC8-2F72D440E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7" r="1" b="7486"/>
          <a:stretch/>
        </p:blipFill>
        <p:spPr bwMode="auto">
          <a:xfrm>
            <a:off x="4048707" y="2457970"/>
            <a:ext cx="2593775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ep Guardiola | Manchester City">
            <a:extLst>
              <a:ext uri="{FF2B5EF4-FFF2-40B4-BE49-F238E27FC236}">
                <a16:creationId xmlns:a16="http://schemas.microsoft.com/office/drawing/2014/main" id="{013DD572-A377-3CE1-8D87-7E3D95BC4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6" b="27566"/>
          <a:stretch/>
        </p:blipFill>
        <p:spPr bwMode="auto">
          <a:xfrm>
            <a:off x="5715768" y="-5"/>
            <a:ext cx="3434907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7737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dn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8441ED0-CAF9-4D78-A4B6-0E0171CEFDD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117</TotalTime>
  <Words>1024</Words>
  <Application>Microsoft Office PowerPoint</Application>
  <PresentationFormat>On-screen Show (4:3)</PresentationFormat>
  <Paragraphs>84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Calibri Light</vt:lpstr>
      <vt:lpstr>Google Sans</vt:lpstr>
      <vt:lpstr>Impact</vt:lpstr>
      <vt:lpstr>Script MT Bold</vt:lpstr>
      <vt:lpstr>Office Theme</vt:lpstr>
      <vt:lpstr>Midnight</vt:lpstr>
      <vt:lpstr>The History of   UEFA Champions League</vt:lpstr>
      <vt:lpstr>Introduction</vt:lpstr>
      <vt:lpstr>Origins (1955-1992)</vt:lpstr>
      <vt:lpstr>Transition to Champions League (1992)</vt:lpstr>
      <vt:lpstr>Transition to Champions League (1992)</vt:lpstr>
      <vt:lpstr>Club Records  </vt:lpstr>
      <vt:lpstr>Individual Records  </vt:lpstr>
      <vt:lpstr>Iconic Players</vt:lpstr>
      <vt:lpstr>Iconic Coaches</vt:lpstr>
      <vt:lpstr>Memorable Finals</vt:lpstr>
      <vt:lpstr>Impact on Football</vt:lpstr>
      <vt:lpstr>Modern-Day Competition</vt:lpstr>
      <vt:lpstr>Challenges and Controversies</vt:lpstr>
      <vt:lpstr>Key Milestones</vt:lpstr>
      <vt:lpstr>Future of the Champions League</vt:lpstr>
      <vt:lpstr>Fun Facts and Trivia</vt:lpstr>
      <vt:lpstr>Conclusion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Ali Cagan Sanli</cp:lastModifiedBy>
  <cp:revision>3</cp:revision>
  <dcterms:created xsi:type="dcterms:W3CDTF">2013-01-27T09:14:16Z</dcterms:created>
  <dcterms:modified xsi:type="dcterms:W3CDTF">2024-12-05T22:40:28Z</dcterms:modified>
  <cp:category/>
</cp:coreProperties>
</file>